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smtClean="0">
                <a:solidFill>
                  <a:srgbClr val="000000"/>
                </a:solidFill>
                <a:latin typeface="微软雅黑" pitchFamily="34" charset="-122"/>
                <a:ea typeface="微软雅黑" pitchFamily="34" charset="-122"/>
                <a:cs typeface="微软雅黑" panose="020B0503020204020204" pitchFamily="34" charset="-122"/>
              </a:rPr>
              <a:t>6</a:t>
            </a:r>
            <a:endParaRPr lang="zh-CN" altLang="en-US" sz="4800" b="0" dirty="0">
              <a:solidFill>
                <a:srgbClr val="000000"/>
              </a:solidFill>
              <a:latin typeface="微软雅黑" pitchFamily="34" charset="-122"/>
              <a:ea typeface="微软雅黑"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216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文章内容可知，中国茶饮品牌通过高效的供应链和产品策略在全球市场取得成功，同时通过本地化策略适应不同市场。我们可以从中学习到：我们应该通过多种方式让中国茶饮走向世界。本题为开放性试题，答案不唯一，言之有理即可。</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354628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a:stretch>
            <a:fillRect/>
          </a:stretch>
        </p:blipFill>
        <p:spPr>
          <a:xfrm>
            <a:off x="329576" y="2075649"/>
            <a:ext cx="11485782" cy="1497367"/>
          </a:xfrm>
          <a:prstGeom prst="rect">
            <a:avLst/>
          </a:prstGeom>
        </p:spPr>
      </p:pic>
      <p:sp>
        <p:nvSpPr>
          <p:cNvPr id="3" name="内容占位符 2"/>
          <p:cNvSpPr>
            <a:spLocks noGrp="1"/>
          </p:cNvSpPr>
          <p:nvPr>
            <p:ph idx="1"/>
          </p:nvPr>
        </p:nvSpPr>
        <p:spPr>
          <a:xfrm>
            <a:off x="294177" y="1900732"/>
            <a:ext cx="11485848" cy="1649169"/>
          </a:xfrm>
        </p:spPr>
        <p:txBody>
          <a:bodyPr/>
          <a:lstStyle/>
          <a:p>
            <a:pPr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题为开放性试题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需要在文中找到依据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并结合自己的分析思考作答</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294177" y="1923847"/>
            <a:ext cx="2237238" cy="685187"/>
          </a:xfrm>
          <a:prstGeom prst="rect">
            <a:avLst/>
          </a:prstGeom>
        </p:spPr>
      </p:pic>
    </p:spTree>
    <p:extLst>
      <p:ext uri="{BB962C8B-B14F-4D97-AF65-F5344CB8AC3E}">
        <p14:creationId xmlns:p14="http://schemas.microsoft.com/office/powerpoint/2010/main" val="441225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881097"/>
            <a:ext cx="11567000" cy="5488916"/>
          </a:xfrm>
          <a:prstGeom prst="rect">
            <a:avLst/>
          </a:prstGeom>
        </p:spPr>
      </p:pic>
      <p:pic>
        <p:nvPicPr>
          <p:cNvPr id="10" name="译文.eps" descr="id:2147487336;FounderCES"/>
          <p:cNvPicPr/>
          <p:nvPr/>
        </p:nvPicPr>
        <p:blipFill>
          <a:blip r:embed="rId3"/>
          <a:stretch>
            <a:fillRect/>
          </a:stretch>
        </p:blipFill>
        <p:spPr>
          <a:xfrm>
            <a:off x="550590" y="3636150"/>
            <a:ext cx="1224136" cy="378439"/>
          </a:xfrm>
          <a:prstGeom prst="rect">
            <a:avLst/>
          </a:prstGeom>
        </p:spPr>
      </p:pic>
      <p:pic>
        <p:nvPicPr>
          <p:cNvPr id="11" name="分析.eps" descr="id:2147487343;FounderCES"/>
          <p:cNvPicPr/>
          <p:nvPr/>
        </p:nvPicPr>
        <p:blipFill>
          <a:blip r:embed="rId4"/>
          <a:stretch>
            <a:fillRect/>
          </a:stretch>
        </p:blipFill>
        <p:spPr>
          <a:xfrm>
            <a:off x="498522" y="5807343"/>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2" name="内容占位符 1"/>
          <p:cNvSpPr>
            <a:spLocks noGrp="1"/>
          </p:cNvSpPr>
          <p:nvPr>
            <p:ph idx="1"/>
          </p:nvPr>
        </p:nvSpPr>
        <p:spPr>
          <a:xfrm>
            <a:off x="360854" y="1268760"/>
            <a:ext cx="11485848" cy="2208938"/>
          </a:xfrm>
        </p:spPr>
        <p:txBody>
          <a:bodyPr/>
          <a:lstStyle/>
          <a:p>
            <a:pPr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Zhu explained that while other things like models and prices can be copied, only companies with a well-built supply chain can do well in other countries and regions</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3342956"/>
            <a:ext cx="11485848" cy="2419124"/>
          </a:xfrm>
          <a:prstGeom prst="rect">
            <a:avLst/>
          </a:prstGeom>
        </p:spPr>
        <p:txBody>
          <a:bodyPr wrap="square">
            <a:spAutoFit/>
          </a:bodyPr>
          <a:lstStyle/>
          <a:p>
            <a:pPr algn="just">
              <a:lnSpc>
                <a:spcPct val="140000"/>
              </a:lnSpc>
              <a:spcAft>
                <a:spcPts val="0"/>
              </a:spcAft>
            </a:pPr>
            <a:r>
              <a:rPr lang="en-US" altLang="zh-CN" sz="3600" b="0" smtClean="0">
                <a:solidFill>
                  <a:srgbClr val="000000"/>
                </a:solidFill>
                <a:ea typeface="楷体" panose="02010609060101010101" pitchFamily="49" charset="-122"/>
                <a:cs typeface="Times New Roman" panose="02020603050405020304" pitchFamily="18" charset="0"/>
              </a:rPr>
              <a:t>             </a:t>
            </a:r>
            <a:r>
              <a:rPr lang="zh-CN" altLang="zh-CN" sz="3600" b="0" smtClean="0">
                <a:solidFill>
                  <a:srgbClr val="000000"/>
                </a:solidFill>
                <a:ea typeface="楷体" panose="02010609060101010101" pitchFamily="49" charset="-122"/>
                <a:cs typeface="Times New Roman" panose="02020603050405020304" pitchFamily="18" charset="0"/>
              </a:rPr>
              <a:t>朱解释</a:t>
            </a:r>
            <a:r>
              <a:rPr lang="zh-CN" altLang="zh-CN" sz="3600" b="0">
                <a:solidFill>
                  <a:srgbClr val="000000"/>
                </a:solidFill>
                <a:ea typeface="楷体" panose="02010609060101010101" pitchFamily="49" charset="-122"/>
                <a:cs typeface="Times New Roman" panose="02020603050405020304" pitchFamily="18" charset="0"/>
              </a:rPr>
              <a:t>说</a:t>
            </a:r>
            <a:r>
              <a:rPr lang="zh-CN" altLang="zh-CN" sz="3600" b="0">
                <a:solidFill>
                  <a:srgbClr val="000000"/>
                </a:solidFill>
                <a:cs typeface="Times New Roman" panose="02020603050405020304" pitchFamily="18" charset="0"/>
              </a:rPr>
              <a:t>，</a:t>
            </a:r>
            <a:r>
              <a:rPr lang="zh-CN" altLang="zh-CN" sz="3600" b="0">
                <a:solidFill>
                  <a:srgbClr val="000000"/>
                </a:solidFill>
                <a:ea typeface="楷体" panose="02010609060101010101" pitchFamily="49" charset="-122"/>
                <a:cs typeface="Times New Roman" panose="02020603050405020304" pitchFamily="18" charset="0"/>
              </a:rPr>
              <a:t>虽然模型和价格等其他东西可以被复制</a:t>
            </a:r>
            <a:r>
              <a:rPr lang="zh-CN" altLang="zh-CN" sz="3600" b="0">
                <a:solidFill>
                  <a:srgbClr val="000000"/>
                </a:solidFill>
                <a:cs typeface="Times New Roman" panose="02020603050405020304" pitchFamily="18" charset="0"/>
              </a:rPr>
              <a:t>，</a:t>
            </a:r>
            <a:r>
              <a:rPr lang="zh-CN" altLang="zh-CN" sz="3600" b="0">
                <a:solidFill>
                  <a:srgbClr val="000000"/>
                </a:solidFill>
                <a:ea typeface="楷体" panose="02010609060101010101" pitchFamily="49" charset="-122"/>
                <a:cs typeface="Times New Roman" panose="02020603050405020304" pitchFamily="18" charset="0"/>
              </a:rPr>
              <a:t>但只有拥有良好供应链的公司才能在其他国家和地区做得好。</a:t>
            </a:r>
            <a:endParaRPr lang="zh-CN" altLang="zh-CN" sz="900" b="0">
              <a:solidFill>
                <a:srgbClr val="000000"/>
              </a:solidFill>
              <a:cs typeface="Times New Roman" panose="02020603050405020304" pitchFamily="18" charset="0"/>
            </a:endParaRPr>
          </a:p>
        </p:txBody>
      </p:sp>
      <p:sp>
        <p:nvSpPr>
          <p:cNvPr id="4" name="矩形 3"/>
          <p:cNvSpPr/>
          <p:nvPr/>
        </p:nvSpPr>
        <p:spPr>
          <a:xfrm>
            <a:off x="1789760" y="5492849"/>
            <a:ext cx="9490022" cy="877163"/>
          </a:xfrm>
          <a:prstGeom prst="rect">
            <a:avLst/>
          </a:prstGeom>
        </p:spPr>
        <p:txBody>
          <a:bodyPr wrap="square">
            <a:spAutoFit/>
          </a:bodyPr>
          <a:lstStyle/>
          <a:p>
            <a:pPr algn="just">
              <a:lnSpc>
                <a:spcPct val="150000"/>
              </a:lnSpc>
              <a:spcAft>
                <a:spcPts val="0"/>
              </a:spcAft>
            </a:pPr>
            <a:r>
              <a:rPr lang="zh-CN" altLang="zh-CN" sz="3400" b="0">
                <a:solidFill>
                  <a:srgbClr val="000000"/>
                </a:solidFill>
                <a:cs typeface="Times New Roman" panose="02020603050405020304" pitchFamily="18" charset="0"/>
              </a:rPr>
              <a:t>本句是一个主从复合句。</a:t>
            </a:r>
            <a:r>
              <a:rPr lang="en-US" altLang="zh-CN" sz="3400" b="0">
                <a:solidFill>
                  <a:srgbClr val="000000"/>
                </a:solidFill>
                <a:cs typeface="Times New Roman" panose="02020603050405020304" pitchFamily="18" charset="0"/>
              </a:rPr>
              <a:t>that</a:t>
            </a:r>
            <a:r>
              <a:rPr lang="zh-CN" altLang="zh-CN" sz="3400" b="0">
                <a:solidFill>
                  <a:srgbClr val="000000"/>
                </a:solidFill>
                <a:cs typeface="Times New Roman" panose="02020603050405020304" pitchFamily="18" charset="0"/>
              </a:rPr>
              <a:t>引导的是宾语从句。</a:t>
            </a:r>
          </a:p>
        </p:txBody>
      </p:sp>
    </p:spTree>
    <p:extLst>
      <p:ext uri="{BB962C8B-B14F-4D97-AF65-F5344CB8AC3E}">
        <p14:creationId xmlns:p14="http://schemas.microsoft.com/office/powerpoint/2010/main" val="6625304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604690" y="548680"/>
            <a:ext cx="10981032" cy="1351935"/>
          </a:xfrm>
          <a:prstGeom prst="rect">
            <a:avLst/>
          </a:prstGeom>
        </p:spPr>
      </p:pic>
      <p:pic>
        <p:nvPicPr>
          <p:cNvPr id="4" name="新趋势题型-4字.eps" descr="id:2147500408;FounderCES"/>
          <p:cNvPicPr/>
          <p:nvPr/>
        </p:nvPicPr>
        <p:blipFill>
          <a:blip r:embed="rId3"/>
          <a:stretch>
            <a:fillRect/>
          </a:stretch>
        </p:blipFill>
        <p:spPr>
          <a:xfrm>
            <a:off x="3502918" y="2000491"/>
            <a:ext cx="4896544" cy="589310"/>
          </a:xfrm>
          <a:prstGeom prst="rect">
            <a:avLst/>
          </a:prstGeom>
        </p:spPr>
      </p:pic>
      <p:sp>
        <p:nvSpPr>
          <p:cNvPr id="5" name="内容占位符 1"/>
          <p:cNvSpPr txBox="1">
            <a:spLocks/>
          </p:cNvSpPr>
          <p:nvPr/>
        </p:nvSpPr>
        <p:spPr bwMode="auto">
          <a:xfrm>
            <a:off x="730038" y="1809988"/>
            <a:ext cx="1112574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5850890" algn="l"/>
              </a:tabLst>
            </a:pPr>
            <a:r>
              <a:rPr lang="en-US"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en-US"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信息还原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2" name="图片 11"/>
          <p:cNvPicPr>
            <a:picLocks noChangeAspect="1"/>
          </p:cNvPicPr>
          <p:nvPr/>
        </p:nvPicPr>
        <p:blipFill>
          <a:blip r:embed="rId4"/>
          <a:stretch>
            <a:fillRect/>
          </a:stretch>
        </p:blipFill>
        <p:spPr>
          <a:xfrm>
            <a:off x="550590" y="2564904"/>
            <a:ext cx="3024336" cy="790377"/>
          </a:xfrm>
          <a:prstGeom prst="rect">
            <a:avLst/>
          </a:prstGeom>
        </p:spPr>
      </p:pic>
      <p:sp>
        <p:nvSpPr>
          <p:cNvPr id="13" name="内容占位符 1"/>
          <p:cNvSpPr txBox="1">
            <a:spLocks/>
          </p:cNvSpPr>
          <p:nvPr/>
        </p:nvSpPr>
        <p:spPr bwMode="auto">
          <a:xfrm>
            <a:off x="360854" y="2505717"/>
            <a:ext cx="11485848" cy="4142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本文是一篇说明文。文章主要介绍了中国奶茶品牌在国际市场上的成功</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特别是以霸王茶姬为代表的茶饮品牌如何通过高效的供应链和产品策略在全球范围内取得成功</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并介绍了其他品牌如何通过本地化策略适应不同市场。</a:t>
            </a:r>
            <a:endParaRPr lang="zh-CN" altLang="zh-CN" sz="9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253648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620688"/>
            <a:ext cx="11485848" cy="6124754"/>
          </a:xfrm>
        </p:spPr>
        <p:txBody>
          <a:bodyPr/>
          <a:lstStyle/>
          <a:p>
            <a:pPr indent="715963" hangingPunct="0">
              <a:lnSpc>
                <a:spcPct val="140000"/>
              </a:lnSpc>
              <a:spcAft>
                <a:spcPts val="0"/>
              </a:spcAft>
            </a:pPr>
            <a:r>
              <a:rPr lang="zh-CN" altLang="zh-CN" sz="350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sz="35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短文，将方框中的句子填入空白处。有一句多余。</a:t>
            </a:r>
          </a:p>
          <a:p>
            <a:pPr indent="715963" hangingPunct="0">
              <a:lnSpc>
                <a:spcPct val="140000"/>
              </a:lnSpc>
              <a:spcAft>
                <a:spcPts val="0"/>
              </a:spcAft>
            </a:pPr>
            <a:r>
              <a:rPr lang="en-US"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often do you drink milk tea</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tea beverages</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饮料</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become more and more popular in China, Chinese tea brands are also growing internationally.</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lnSpc>
                <a:spcPct val="140000"/>
              </a:lnSpc>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Chagee, a popular milk tea company, started trading on the Nasdaq stock market on April 17. By the end of its first day, the company was valued at $7.66 billion</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 55 billion yuan</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484679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51016"/>
            <a:ext cx="11485848" cy="1133965"/>
          </a:xfrm>
        </p:spPr>
        <p:txBody>
          <a:bodyPr/>
          <a:lstStyle/>
          <a:p>
            <a:pPr indent="715963" hangingPunct="0">
              <a:spcAft>
                <a:spcPts val="0"/>
              </a:spcAft>
            </a:pP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Chagee’s success comes from its “top product” plan. </a:t>
            </a:r>
            <a:r>
              <a:rPr lang="en-US" altLang="zh-CN" sz="24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the help of its special machines, Chagee can make a drink in as little as eight seconds</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471470" y="656333"/>
            <a:ext cx="389850" cy="461665"/>
          </a:xfrm>
          <a:prstGeom prst="rect">
            <a:avLst/>
          </a:prstGeom>
        </p:spPr>
        <p:txBody>
          <a:bodyPr wrap="none">
            <a:spAutoFit/>
          </a:bodyPr>
          <a:lstStyle/>
          <a:p>
            <a:r>
              <a:rPr lang="en-US" altLang="zh-CN" sz="2400" dirty="0"/>
              <a:t>B</a:t>
            </a:r>
            <a:endParaRPr lang="zh-CN" altLang="en-US" sz="2400" dirty="0"/>
          </a:p>
        </p:txBody>
      </p:sp>
      <p:sp>
        <p:nvSpPr>
          <p:cNvPr id="5" name="内容占位符 1"/>
          <p:cNvSpPr txBox="1">
            <a:spLocks/>
          </p:cNvSpPr>
          <p:nvPr/>
        </p:nvSpPr>
        <p:spPr bwMode="auto">
          <a:xfrm>
            <a:off x="360854" y="475167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根据第三段中的</a:t>
            </a:r>
            <a:r>
              <a:rPr lang="en-US"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“Chagee’s success comes from its ‘top product’ plan.”</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可知，霸王茶姬的成功源于其</a:t>
            </a:r>
            <a:r>
              <a:rPr lang="en-US" altLang="zh-CN" sz="24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顶级产品</a:t>
            </a:r>
            <a:r>
              <a:rPr lang="en-US" altLang="zh-CN" sz="24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计划。而</a:t>
            </a:r>
            <a:r>
              <a:rPr lang="en-US"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选项提到</a:t>
            </a:r>
            <a:r>
              <a:rPr lang="en-US" altLang="zh-CN" sz="24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它没有提供多种饮料，只有几种</a:t>
            </a:r>
            <a:r>
              <a:rPr lang="en-US" altLang="zh-CN" sz="24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，这与</a:t>
            </a:r>
            <a:r>
              <a:rPr lang="en-US" altLang="zh-CN" sz="24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顶级产品</a:t>
            </a:r>
            <a:r>
              <a:rPr lang="en-US" altLang="zh-CN" sz="24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计划相契合，强调了产品聚焦策略。故选</a:t>
            </a:r>
            <a:r>
              <a:rPr lang="en-US"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6" name="表格 5"/>
          <p:cNvGraphicFramePr>
            <a:graphicFrameLocks noGrp="1"/>
          </p:cNvGraphicFramePr>
          <p:nvPr>
            <p:extLst/>
          </p:nvPr>
        </p:nvGraphicFramePr>
        <p:xfrm>
          <a:off x="450007" y="1719568"/>
          <a:ext cx="11305256" cy="3072384"/>
        </p:xfrm>
        <a:graphic>
          <a:graphicData uri="http://schemas.openxmlformats.org/drawingml/2006/table">
            <a:tbl>
              <a:tblPr firstRow="1" firstCol="1" bandRow="1"/>
              <a:tblGrid>
                <a:gridCol w="11305256">
                  <a:extLst>
                    <a:ext uri="{9D8B030D-6E8A-4147-A177-3AD203B41FA5}">
                      <a16:colId xmlns:a16="http://schemas.microsoft.com/office/drawing/2014/main" val="192847772"/>
                    </a:ext>
                  </a:extLst>
                </a:gridCol>
              </a:tblGrid>
              <a:tr h="3052911">
                <a:tc>
                  <a:txBody>
                    <a:bodyPr/>
                    <a:lstStyle/>
                    <a:p>
                      <a:pPr algn="just" hangingPunct="0">
                        <a:lnSpc>
                          <a:spcPct val="12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Other brands are also growing.</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 Instead of offering many types of drinks, it just has a few offerings.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 New food cooking is a key to become popular.</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 For example, in Southeast Asia, Chagee uses popular local milk tea flavors like oolong and jasmine to fit local tastes.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 Meanwhile, Chagee’s smart product strategy</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策略</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keeps its supply chain</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供应链</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very efficient</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高效的</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338000"/>
                  </a:ext>
                </a:extLst>
              </a:tr>
            </a:tbl>
          </a:graphicData>
        </a:graphic>
      </p:graphicFrame>
    </p:spTree>
    <p:extLst>
      <p:ext uri="{BB962C8B-B14F-4D97-AF65-F5344CB8AC3E}">
        <p14:creationId xmlns:p14="http://schemas.microsoft.com/office/powerpoint/2010/main" val="246938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75278"/>
            <a:ext cx="11485848" cy="928716"/>
          </a:xfrm>
        </p:spPr>
        <p:txBody>
          <a:bodyPr/>
          <a:lstStyle/>
          <a:p>
            <a:pPr indent="715963" hangingPunct="0">
              <a:lnSpc>
                <a:spcPct val="130000"/>
              </a:lnSpc>
              <a:spcAft>
                <a:spcPts val="0"/>
              </a:spcAft>
            </a:pPr>
            <a:r>
              <a:rPr lang="en-US" altLang="zh-CN" sz="22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logistics costs</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物流成本</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less than 1 percent of sales, and their products are sold really quickly, in just 5.3 days, faster than any other big Chinese tea brand</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659173" y="740913"/>
            <a:ext cx="372218" cy="430887"/>
          </a:xfrm>
          <a:prstGeom prst="rect">
            <a:avLst/>
          </a:prstGeom>
        </p:spPr>
        <p:txBody>
          <a:bodyPr wrap="none">
            <a:spAutoFit/>
          </a:bodyPr>
          <a:lstStyle/>
          <a:p>
            <a:r>
              <a:rPr lang="en-US" altLang="zh-CN" sz="2200" dirty="0" smtClean="0"/>
              <a:t>E</a:t>
            </a:r>
            <a:endParaRPr lang="zh-CN" altLang="en-US" sz="2200" dirty="0"/>
          </a:p>
        </p:txBody>
      </p:sp>
      <p:sp>
        <p:nvSpPr>
          <p:cNvPr id="5" name="内容占位符 1"/>
          <p:cNvSpPr txBox="1">
            <a:spLocks/>
          </p:cNvSpPr>
          <p:nvPr/>
        </p:nvSpPr>
        <p:spPr bwMode="auto">
          <a:xfrm>
            <a:off x="360854" y="4725144"/>
            <a:ext cx="11485848" cy="1727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根据第四段中的</a:t>
            </a:r>
            <a:r>
              <a:rPr lang="en-US"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logistics costs</a:t>
            </a:r>
            <a:r>
              <a:rPr lang="zh-CN"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物流成本</a:t>
            </a:r>
            <a:r>
              <a:rPr lang="zh-CN"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are less than 1 percent of sales, and their products are sold really quickly, in just 5.3 days, faster than any other big Chinese tea brand.”</a:t>
            </a:r>
            <a:r>
              <a:rPr lang="zh-CN"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可知，霸王茶姬的物流成本低且产品销售速度快，这体现了其供应链的高效性。</a:t>
            </a:r>
            <a:r>
              <a:rPr lang="en-US"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选项提到</a:t>
            </a:r>
            <a:r>
              <a:rPr lang="en-US" altLang="zh-CN" sz="21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同时，霸王茶姬的智能产品策略使其供应链非常高效</a:t>
            </a:r>
            <a:r>
              <a:rPr lang="en-US" altLang="zh-CN" sz="21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，与下文内容紧密衔接。故选</a:t>
            </a:r>
            <a:r>
              <a:rPr lang="en-US"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6" name="表格 5"/>
          <p:cNvGraphicFramePr>
            <a:graphicFrameLocks noGrp="1"/>
          </p:cNvGraphicFramePr>
          <p:nvPr>
            <p:extLst/>
          </p:nvPr>
        </p:nvGraphicFramePr>
        <p:xfrm>
          <a:off x="450007" y="1654927"/>
          <a:ext cx="11305256" cy="3072384"/>
        </p:xfrm>
        <a:graphic>
          <a:graphicData uri="http://schemas.openxmlformats.org/drawingml/2006/table">
            <a:tbl>
              <a:tblPr firstRow="1" firstCol="1" bandRow="1"/>
              <a:tblGrid>
                <a:gridCol w="11305256">
                  <a:extLst>
                    <a:ext uri="{9D8B030D-6E8A-4147-A177-3AD203B41FA5}">
                      <a16:colId xmlns:a16="http://schemas.microsoft.com/office/drawing/2014/main" val="192847772"/>
                    </a:ext>
                  </a:extLst>
                </a:gridCol>
              </a:tblGrid>
              <a:tr h="3052911">
                <a:tc>
                  <a:txBody>
                    <a:bodyPr/>
                    <a:lstStyle/>
                    <a:p>
                      <a:pPr algn="just" hangingPunct="0">
                        <a:lnSpc>
                          <a:spcPct val="12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Other brands are also growing.</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 Instead of offering many types of drinks, it just has a few offerings.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 New food cooking is a key to become popular.</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 For example, in Southeast Asia, Chagee uses popular local milk tea flavors like oolong and jasmine to fit local tastes.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 Meanwhile, Chagee’s smart product strategy</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策略</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keeps its supply chain</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供应链</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very efficient</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高效的</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338000"/>
                  </a:ext>
                </a:extLst>
              </a:tr>
            </a:tbl>
          </a:graphicData>
        </a:graphic>
      </p:graphicFrame>
    </p:spTree>
    <p:extLst>
      <p:ext uri="{BB962C8B-B14F-4D97-AF65-F5344CB8AC3E}">
        <p14:creationId xmlns:p14="http://schemas.microsoft.com/office/powerpoint/2010/main" val="3158218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7739"/>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Food and drink industry analyst Zhu Danpeng said that having a strong supply chain is key to Chagee’s international success. Zhu explained that while other things like models and prices can be copied, only companies with a well-built supply chain can do well in other countries and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regions.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359464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34566" y="664233"/>
            <a:ext cx="11485848" cy="972574"/>
          </a:xfrm>
        </p:spPr>
        <p:txBody>
          <a:bodyPr/>
          <a:lstStyle/>
          <a:p>
            <a:pPr indent="715963" hangingPunct="0">
              <a:lnSpc>
                <a:spcPct val="130000"/>
              </a:lnSpc>
              <a:spcAft>
                <a:spcPts val="0"/>
              </a:spcAft>
            </a:pPr>
            <a:r>
              <a:rPr lang="en-US" altLang="zh-CN" sz="22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Mixue Group runs over 4</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800 stores all over the world and builds logistics centers in Southeast Asia. ChaPanda has also opened 18 stores in South Korea, Thailand and Spain</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604583" y="727532"/>
            <a:ext cx="388248" cy="430887"/>
          </a:xfrm>
          <a:prstGeom prst="rect">
            <a:avLst/>
          </a:prstGeom>
        </p:spPr>
        <p:txBody>
          <a:bodyPr wrap="none">
            <a:spAutoFit/>
          </a:bodyPr>
          <a:lstStyle/>
          <a:p>
            <a:r>
              <a:rPr lang="en-US" altLang="zh-CN" sz="2200" dirty="0" smtClean="0"/>
              <a:t>A</a:t>
            </a:r>
            <a:endParaRPr lang="zh-CN" altLang="en-US" sz="2200" dirty="0"/>
          </a:p>
        </p:txBody>
      </p:sp>
      <p:sp>
        <p:nvSpPr>
          <p:cNvPr id="4" name="内容占位符 1"/>
          <p:cNvSpPr txBox="1">
            <a:spLocks/>
          </p:cNvSpPr>
          <p:nvPr/>
        </p:nvSpPr>
        <p:spPr bwMode="auto">
          <a:xfrm>
            <a:off x="334566" y="4718410"/>
            <a:ext cx="11485848" cy="1852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根据第六段中的</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“Mixue Group runs over 4</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800 stores all over the world and builds logistics centers in Southeast Asia. ChaPanda has also opened 18 stores in South Korea, Thailand and Spain.”</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可知，这里列举了其他品牌的成功案例。</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其他品牌也在增长</a:t>
            </a:r>
            <a:r>
              <a:rPr lang="en-US" altLang="zh-CN" sz="22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作为过渡句，引出了下文对其他品牌的介绍。故选</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nvPr>
        </p:nvGraphicFramePr>
        <p:xfrm>
          <a:off x="450007" y="1654927"/>
          <a:ext cx="11305256" cy="3072384"/>
        </p:xfrm>
        <a:graphic>
          <a:graphicData uri="http://schemas.openxmlformats.org/drawingml/2006/table">
            <a:tbl>
              <a:tblPr firstRow="1" firstCol="1" bandRow="1"/>
              <a:tblGrid>
                <a:gridCol w="11305256">
                  <a:extLst>
                    <a:ext uri="{9D8B030D-6E8A-4147-A177-3AD203B41FA5}">
                      <a16:colId xmlns:a16="http://schemas.microsoft.com/office/drawing/2014/main" val="192847772"/>
                    </a:ext>
                  </a:extLst>
                </a:gridCol>
              </a:tblGrid>
              <a:tr h="3052911">
                <a:tc>
                  <a:txBody>
                    <a:bodyPr/>
                    <a:lstStyle/>
                    <a:p>
                      <a:pPr algn="just" hangingPunct="0">
                        <a:lnSpc>
                          <a:spcPct val="12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Other brands are also growing.</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 Instead of offering many types of drinks, it just has a few offerings.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 New food cooking is a key to become popular.</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 For example, in Southeast Asia, Chagee uses popular local milk tea flavors like oolong and jasmine to fit local tastes.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 Meanwhile, Chagee’s smart product strategy</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策略</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keeps its supply chain</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供应链</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very efficient</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高效的</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338000"/>
                  </a:ext>
                </a:extLst>
              </a:tr>
            </a:tbl>
          </a:graphicData>
        </a:graphic>
      </p:graphicFrame>
    </p:spTree>
    <p:extLst>
      <p:ext uri="{BB962C8B-B14F-4D97-AF65-F5344CB8AC3E}">
        <p14:creationId xmlns:p14="http://schemas.microsoft.com/office/powerpoint/2010/main" val="2638263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47542"/>
            <a:ext cx="11485848" cy="1609671"/>
          </a:xfrm>
        </p:spPr>
        <p:txBody>
          <a:bodyPr/>
          <a:lstStyle/>
          <a:p>
            <a:pPr indent="715963" algn="dist" hangingPunct="0">
              <a:lnSpc>
                <a:spcPct val="120000"/>
              </a:lnSpc>
              <a:spcAft>
                <a:spcPts val="0"/>
              </a:spcAft>
            </a:pPr>
            <a:r>
              <a:rPr lang="en-US" altLang="zh-CN" sz="2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brands adapt to</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适应</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local styles and tastes while staying true to themselves. </a:t>
            </a:r>
            <a:endParaRPr lang="en-US" altLang="zh-CN" sz="2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sz="21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1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brand also mixes traditional Chinese elements</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like Peking Opera masks, with modern design. ChaPanda also takes localization</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本土化</a:t>
            </a:r>
            <a:r>
              <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seriously, changing its menu for different countries and regions</a:t>
            </a:r>
            <a:r>
              <a:rPr lang="en-US" altLang="zh-CN" sz="2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47802" y="1055072"/>
            <a:ext cx="388248" cy="430887"/>
          </a:xfrm>
          <a:prstGeom prst="rect">
            <a:avLst/>
          </a:prstGeom>
        </p:spPr>
        <p:txBody>
          <a:bodyPr wrap="none">
            <a:spAutoFit/>
          </a:bodyPr>
          <a:lstStyle/>
          <a:p>
            <a:r>
              <a:rPr lang="en-US" altLang="zh-CN" sz="2100" dirty="0" smtClean="0"/>
              <a:t>D</a:t>
            </a:r>
            <a:endParaRPr lang="zh-CN" altLang="en-US" sz="2100" dirty="0"/>
          </a:p>
        </p:txBody>
      </p:sp>
      <p:sp>
        <p:nvSpPr>
          <p:cNvPr id="4" name="内容占位符 1"/>
          <p:cNvSpPr txBox="1">
            <a:spLocks/>
          </p:cNvSpPr>
          <p:nvPr/>
        </p:nvSpPr>
        <p:spPr bwMode="auto">
          <a:xfrm>
            <a:off x="360854" y="5060620"/>
            <a:ext cx="11485848" cy="1606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根据最后一段中的</a:t>
            </a:r>
            <a:r>
              <a:rPr lang="en-US"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“These brands adapt to</a:t>
            </a:r>
            <a:r>
              <a:rPr lang="zh-CN"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适应</a:t>
            </a:r>
            <a:r>
              <a:rPr lang="zh-CN" altLang="zh-CN" sz="21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local styles and tastes while staying true to </a:t>
            </a:r>
            <a:r>
              <a:rPr lang="en-US"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themselves.”</a:t>
            </a:r>
            <a:r>
              <a:rPr lang="zh-CN" altLang="zh-CN" sz="21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可知，这些品牌通过适应当地风格和口味来</a:t>
            </a:r>
            <a:r>
              <a:rPr lang="zh-CN" altLang="zh-CN" sz="21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取得成功。</a:t>
            </a:r>
            <a:r>
              <a:rPr lang="en-US" altLang="zh-CN" sz="21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1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选项提到</a:t>
            </a:r>
            <a:r>
              <a:rPr lang="en-US" altLang="zh-CN" sz="2100" b="1" spc="-100"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例如，在东南亚，霸王茶姬应用流行的当地奶茶口味，如：乌龙茶和茉莉花茶，以适应当地的口味</a:t>
            </a:r>
            <a:r>
              <a:rPr lang="en-US" altLang="zh-CN" sz="2100" b="1" spc="-100"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，这正是对适应当地口味的具体说明。故选</a:t>
            </a:r>
            <a:r>
              <a:rPr lang="en-US" altLang="zh-CN" sz="21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1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1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nvPr>
        </p:nvGraphicFramePr>
        <p:xfrm>
          <a:off x="450007" y="2237533"/>
          <a:ext cx="11305256" cy="2856360"/>
        </p:xfrm>
        <a:graphic>
          <a:graphicData uri="http://schemas.openxmlformats.org/drawingml/2006/table">
            <a:tbl>
              <a:tblPr firstRow="1" firstCol="1" bandRow="1"/>
              <a:tblGrid>
                <a:gridCol w="11305256">
                  <a:extLst>
                    <a:ext uri="{9D8B030D-6E8A-4147-A177-3AD203B41FA5}">
                      <a16:colId xmlns:a16="http://schemas.microsoft.com/office/drawing/2014/main" val="192847772"/>
                    </a:ext>
                  </a:extLst>
                </a:gridCol>
              </a:tblGrid>
              <a:tr h="2856360">
                <a:tc>
                  <a:txBody>
                    <a:bodyPr/>
                    <a:lstStyle/>
                    <a:p>
                      <a:pPr algn="just" hangingPunct="0">
                        <a:lnSpc>
                          <a:spcPct val="120000"/>
                        </a:lnSpc>
                        <a:spcAft>
                          <a:spcPts val="0"/>
                        </a:spcAft>
                      </a:pP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Other brands are also growing.</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 Instead of offering many types of drinks, it just has a few offerings.</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 New food cooking is a key to become popular.</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 For example, in Southeast Asia, Chagee uses popular local milk tea flavors like oolong and jasmine to fit local tastes.</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 Meanwhile, Chagee’s smart product strategy</a:t>
                      </a:r>
                      <a:r>
                        <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策略</a:t>
                      </a:r>
                      <a:r>
                        <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keeps its supply chain</a:t>
                      </a:r>
                      <a:r>
                        <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供应链</a:t>
                      </a:r>
                      <a:r>
                        <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very efficient</a:t>
                      </a:r>
                      <a:r>
                        <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高效的</a:t>
                      </a:r>
                      <a:r>
                        <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338000"/>
                  </a:ext>
                </a:extLst>
              </a:tr>
            </a:tbl>
          </a:graphicData>
        </a:graphic>
      </p:graphicFrame>
    </p:spTree>
    <p:extLst>
      <p:ext uri="{BB962C8B-B14F-4D97-AF65-F5344CB8AC3E}">
        <p14:creationId xmlns:p14="http://schemas.microsoft.com/office/powerpoint/2010/main" val="69232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learn from the story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910630" y="845338"/>
            <a:ext cx="5411278" cy="674745"/>
          </a:xfrm>
          <a:prstGeom prst="rect">
            <a:avLst/>
          </a:prstGeom>
        </p:spPr>
      </p:pic>
      <p:sp>
        <p:nvSpPr>
          <p:cNvPr id="5" name="矩形 4"/>
          <p:cNvSpPr/>
          <p:nvPr/>
        </p:nvSpPr>
        <p:spPr>
          <a:xfrm>
            <a:off x="360854" y="2322746"/>
            <a:ext cx="11350976" cy="1754326"/>
          </a:xfrm>
          <a:prstGeom prst="rect">
            <a:avLst/>
          </a:prstGeom>
        </p:spPr>
        <p:txBody>
          <a:bodyPr wrap="square">
            <a:spAutoFit/>
          </a:bodyPr>
          <a:lstStyle/>
          <a:p>
            <a:pPr algn="just">
              <a:lnSpc>
                <a:spcPct val="150000"/>
              </a:lnSpc>
              <a:spcAft>
                <a:spcPts val="0"/>
              </a:spcAft>
            </a:pPr>
            <a:r>
              <a:rPr lang="en-US" altLang="zh-CN" sz="3600">
                <a:cs typeface="Times New Roman" panose="02020603050405020304" pitchFamily="18" charset="0"/>
              </a:rPr>
              <a:t>We should have many ways to let Chinese tea enter the world market.</a:t>
            </a:r>
            <a:r>
              <a:rPr lang="zh-CN" altLang="zh-CN" sz="3600">
                <a:cs typeface="Times New Roman" panose="02020603050405020304" pitchFamily="18" charset="0"/>
              </a:rPr>
              <a:t>　</a:t>
            </a:r>
            <a:endParaRPr lang="zh-CN" altLang="zh-CN" sz="900">
              <a:solidFill>
                <a:srgbClr val="000000"/>
              </a:solidFill>
              <a:cs typeface="Times New Roman" panose="02020603050405020304" pitchFamily="18" charset="0"/>
            </a:endParaRPr>
          </a:p>
        </p:txBody>
      </p:sp>
    </p:spTree>
    <p:extLst>
      <p:ext uri="{BB962C8B-B14F-4D97-AF65-F5344CB8AC3E}">
        <p14:creationId xmlns:p14="http://schemas.microsoft.com/office/powerpoint/2010/main" val="660197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892</TotalTime>
  <Words>1122</Words>
  <Application>Microsoft Office PowerPoint</Application>
  <PresentationFormat>自定义</PresentationFormat>
  <Paragraphs>49</Paragraphs>
  <Slides>12</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12</vt:i4>
      </vt:variant>
    </vt:vector>
  </HeadingPairs>
  <TitlesOfParts>
    <vt:vector size="20"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644</cp:revision>
  <dcterms:created xsi:type="dcterms:W3CDTF">2020-11-06T05:24:00Z</dcterms:created>
  <dcterms:modified xsi:type="dcterms:W3CDTF">2025-09-13T08:56:00Z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